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6B41E6-7351-4CF0-9175-23D5C186F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83557D-9888-4623-AF3A-A69C613F0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07D824-AFA5-4BD8-9544-71C826CD6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CF9B2B0-6947-40B6-8FD2-22CF3B79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589A73-7FE5-455A-AD2A-88915A5D6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1558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3A879E-1CC3-4C0C-8EF9-6E1A2E1A0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BA22702-61B5-4F71-B102-B36D96198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8D93AC-D46C-481A-B6CD-C4191897A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20BC8BD-F548-4E8B-BEDA-1151EC31E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F22FAA-A451-4F38-9253-D26FBA45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872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2CE89A-5F1C-48DB-B9ED-48201AE15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43948F3-A7AC-4131-9FE6-9DC00198DD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D7E0BF-AE34-42ED-8296-96A32FCA5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449D80-1336-45D5-BD0A-FE1C235C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34AA57-C5F0-4FEB-91E3-699A7843C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55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5911C-144B-4E5E-A891-796EC26FA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131C55-AB41-42AD-BD9A-ECEC178E8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C01042-91D6-4A17-B106-0992F518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9B43CF-17B7-4887-A996-D47B182F9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895E03-7743-4BBF-9EE4-8A8BD3DAF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04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4B85B0-2A45-4200-AD9A-333831DD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47BA1F2-E7A0-4BA9-8A02-A6D365ADE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FA558-B625-42AA-A0AB-6DEC575A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D81310-E6A1-4B0A-8D6E-942AC31B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4B361D-715C-44CE-A414-93BBA1E5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58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B1A38-42D8-451D-B624-F1FC9240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392C63-4D55-4F3A-AB94-D8E091873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5671DC7-2AAB-4272-8270-FFDFEFE60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36A298-132C-4937-8AC8-86F07422F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6693DC-E796-4FBA-93A3-8F7D19AD7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733895-92F1-4367-98B1-4084D550E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76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55166-E49B-4D55-A396-EE891106F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66C9667-0435-4BD1-A620-D871A3898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FB8F40C-7A14-489A-BA40-DC42EDB88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B6A0773-E721-4375-A359-A2948C4E60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47CE8C5-C0D3-4446-8E43-573684CBE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906FC6-C12B-4383-B89B-95B240546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04598D0-396F-4B5E-B97B-6D75DB28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2A84D94-2A9E-4E0A-9DED-064777243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782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45ACB9-F8B5-4475-AFB1-8EE8C636A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6148195-E11A-4075-9AD5-EB572AE9A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0EDAD0D-ADB8-4E23-BE1F-C84B54B6C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4D991F4-C773-4948-AC55-D4E94CACA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43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CBD4813-AEC0-4BCF-8FD6-98B4DBF8E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3EFBBA3-121F-40BB-9220-5E7D06E9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43DDF8A-253B-4421-A113-A26A0F984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75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9D4A11-D6C2-4D9A-B491-67969FCDC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0A987D-0342-4A8B-AC1F-1FA5A9CC7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613D399-4E06-4586-8A14-239539C72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436CF6-840D-45F6-B05F-FEAB18AA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FE1890B-ECC0-4CE0-A4A5-F246CF3C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0B6E71-C5DE-474B-8B6E-13B0A129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03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F3891C-02F3-40E5-A59A-3D570BC34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8806E22-24CF-4085-915D-1C9E8E97C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6EA779D-93D6-4640-8D13-12DF734D0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8EA99B-C330-463B-AF95-60EE721D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1AA06DE-4103-4585-8E80-12A11FD5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273DCDF-ABE5-4847-B640-885161E6C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0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2F7C35D2-B55E-4158-9AB5-865B41BF1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13AD5F4-B401-4728-9E27-8255A32EF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5E8C22-6ABA-4E3B-8DC4-65FB601015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6196A-B013-41F8-A222-AE6757576E4D}" type="datetimeFigureOut">
              <a:rPr lang="pt-BR" smtClean="0"/>
              <a:t>10/07/2024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9984D1B-9AB1-4FA4-94A2-9C81CCB73D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9C91D4-9DFF-4502-A02E-803445325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E9ED3-987F-459C-8499-2AF3922AEC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9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arto de Despejo (Carolina de Jesus): o teto todo dela - Livro&amp;Café">
            <a:extLst>
              <a:ext uri="{FF2B5EF4-FFF2-40B4-BE49-F238E27FC236}">
                <a16:creationId xmlns:a16="http://schemas.microsoft.com/office/drawing/2014/main" id="{C4A1F0E5-C78F-43C1-8466-25490FE67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D08B5DA-9DC9-4F1B-A6B3-1557DCD6B02C}"/>
              </a:ext>
            </a:extLst>
          </p:cNvPr>
          <p:cNvSpPr txBox="1"/>
          <p:nvPr/>
        </p:nvSpPr>
        <p:spPr>
          <a:xfrm>
            <a:off x="7646505" y="1895061"/>
            <a:ext cx="4479235" cy="286232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Algerian" panose="04020705040A02060702" pitchFamily="82" charset="0"/>
              </a:rPr>
              <a:t>FILOSOFIA E SOCIOLOGIA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78E29D-AABB-4E79-B205-CFBBE24BB4F1}"/>
              </a:ext>
            </a:extLst>
          </p:cNvPr>
          <p:cNvSpPr txBox="1"/>
          <p:nvPr/>
        </p:nvSpPr>
        <p:spPr>
          <a:xfrm>
            <a:off x="9143999" y="4956313"/>
            <a:ext cx="2782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Suicídio.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Estigma e racismo;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Existencialismo;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999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2CBB12-D707-4FF9-BE2A-5438DB70B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290"/>
            <a:ext cx="6079434" cy="13255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8800" u="sng" dirty="0">
                <a:latin typeface="Algerian" panose="04020705040A02060702" pitchFamily="82" charset="0"/>
              </a:rPr>
              <a:t>Suicídio</a:t>
            </a:r>
          </a:p>
        </p:txBody>
      </p:sp>
      <p:pic>
        <p:nvPicPr>
          <p:cNvPr id="1026" name="Picture 2" descr="Émile Durkheim">
            <a:extLst>
              <a:ext uri="{FF2B5EF4-FFF2-40B4-BE49-F238E27FC236}">
                <a16:creationId xmlns:a16="http://schemas.microsoft.com/office/drawing/2014/main" id="{479E2A28-E38C-4BEA-BBE7-487E9B335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155" y="0"/>
            <a:ext cx="2857500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rolina de Jesus – Pensamento Social Brasileiro e ADM">
            <a:extLst>
              <a:ext uri="{FF2B5EF4-FFF2-40B4-BE49-F238E27FC236}">
                <a16:creationId xmlns:a16="http://schemas.microsoft.com/office/drawing/2014/main" id="{6B0F3001-DDA6-4D8D-B208-5DCA140A2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57425"/>
            <a:ext cx="2971800" cy="460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uxograma: Processo Alternativo 3">
            <a:extLst>
              <a:ext uri="{FF2B5EF4-FFF2-40B4-BE49-F238E27FC236}">
                <a16:creationId xmlns:a16="http://schemas.microsoft.com/office/drawing/2014/main" id="{BB6C16E3-4F85-4980-9A3E-4AE7983403A9}"/>
              </a:ext>
            </a:extLst>
          </p:cNvPr>
          <p:cNvSpPr/>
          <p:nvPr/>
        </p:nvSpPr>
        <p:spPr>
          <a:xfrm>
            <a:off x="2971799" y="2257425"/>
            <a:ext cx="3945835" cy="22594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0" i="1" dirty="0">
                <a:solidFill>
                  <a:srgbClr val="000000"/>
                </a:solidFill>
                <a:effectLst/>
                <a:latin typeface="quicksand"/>
              </a:rPr>
              <a:t>[...] Quero ver como é que eu vou morrer. Ninguém deve alimentar a ideia de suicídio. Mas hoje em dia os que vivem até chegar a hora da morte, é um herói. Porque quem não é forte desanima (p.55).</a:t>
            </a:r>
            <a:endParaRPr lang="pt-BR" dirty="0"/>
          </a:p>
        </p:txBody>
      </p:sp>
      <p:sp>
        <p:nvSpPr>
          <p:cNvPr id="7" name="Fluxograma: Processo Alternativo 6">
            <a:extLst>
              <a:ext uri="{FF2B5EF4-FFF2-40B4-BE49-F238E27FC236}">
                <a16:creationId xmlns:a16="http://schemas.microsoft.com/office/drawing/2014/main" id="{AA0FFC60-4AEE-48FD-91F2-CA720AE25EC2}"/>
              </a:ext>
            </a:extLst>
          </p:cNvPr>
          <p:cNvSpPr/>
          <p:nvPr/>
        </p:nvSpPr>
        <p:spPr>
          <a:xfrm>
            <a:off x="2971799" y="4598503"/>
            <a:ext cx="3945835" cy="225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0" i="1" dirty="0">
                <a:solidFill>
                  <a:srgbClr val="000000"/>
                </a:solidFill>
                <a:effectLst/>
                <a:latin typeface="quicksand"/>
              </a:rPr>
              <a:t>Hoje não temos nada para comer. Queria convidar meus filhos para suicidar-nos. Desisti. Olhei meus filhos e fiquei com dó. Eles são cheios de vida. Quem vive, precisa comer. Fiquei nervosa, pensando: será que Deus esqueceu-me? Será que ele ficou de mal comigo? (p.152)</a:t>
            </a:r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1AD8792-5039-4FC3-9C22-B45CF403EB87}"/>
              </a:ext>
            </a:extLst>
          </p:cNvPr>
          <p:cNvSpPr txBox="1"/>
          <p:nvPr/>
        </p:nvSpPr>
        <p:spPr>
          <a:xfrm>
            <a:off x="10707629" y="1184521"/>
            <a:ext cx="1292341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dirty="0">
                <a:latin typeface="Algerian" panose="04020705040A02060702" pitchFamily="82" charset="0"/>
              </a:rPr>
              <a:t>Durkheim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EFCA144-8FDE-4849-B8C1-904A58D3728F}"/>
              </a:ext>
            </a:extLst>
          </p:cNvPr>
          <p:cNvSpPr txBox="1"/>
          <p:nvPr/>
        </p:nvSpPr>
        <p:spPr>
          <a:xfrm>
            <a:off x="1" y="6525418"/>
            <a:ext cx="2971797" cy="338554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lgerian" panose="04020705040A02060702" pitchFamily="82" charset="0"/>
              </a:rPr>
              <a:t>Carolina maria de JESUS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7135A77-B52B-4769-8F3C-E31C55E56E52}"/>
              </a:ext>
            </a:extLst>
          </p:cNvPr>
          <p:cNvSpPr/>
          <p:nvPr/>
        </p:nvSpPr>
        <p:spPr>
          <a:xfrm>
            <a:off x="8656154" y="2971800"/>
            <a:ext cx="2971800" cy="154512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FFC000"/>
                </a:solidFill>
              </a:rPr>
              <a:t>Anomia social: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Desordem social;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Desorientação;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Desarmonia;</a:t>
            </a:r>
            <a:endParaRPr lang="pt-BR" sz="1600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43440CA-8BBD-4823-866F-E6E34E7EE29E}"/>
              </a:ext>
            </a:extLst>
          </p:cNvPr>
          <p:cNvSpPr/>
          <p:nvPr/>
        </p:nvSpPr>
        <p:spPr>
          <a:xfrm>
            <a:off x="8656154" y="4862581"/>
            <a:ext cx="2971800" cy="154512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rgbClr val="FFC000"/>
                </a:solidFill>
              </a:rPr>
              <a:t>Suicídio anômico: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sz="2000" dirty="0"/>
              <a:t>Efeito de crises sociais políticas, econômicas, </a:t>
            </a:r>
            <a:r>
              <a:rPr lang="pt-BR" sz="2000" dirty="0" err="1"/>
              <a:t>etc</a:t>
            </a:r>
            <a:r>
              <a:rPr lang="pt-BR" sz="2000" dirty="0"/>
              <a:t>;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662900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s de erving goffman - Por autorestricto - Libros/Obras - Amorrortu  Editores">
            <a:extLst>
              <a:ext uri="{FF2B5EF4-FFF2-40B4-BE49-F238E27FC236}">
                <a16:creationId xmlns:a16="http://schemas.microsoft.com/office/drawing/2014/main" id="{6F944DA6-CF4D-4672-A6E7-C0F67265B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154" y="99049"/>
            <a:ext cx="29718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02CBB12-D707-4FF9-BE2A-5438DB70B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71" y="228290"/>
            <a:ext cx="8322364" cy="132556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pt-BR" sz="6600" u="sng" dirty="0">
                <a:latin typeface="Algerian" panose="04020705040A02060702" pitchFamily="82" charset="0"/>
              </a:rPr>
              <a:t>Estigma</a:t>
            </a:r>
            <a:r>
              <a:rPr lang="pt-BR" sz="6600" dirty="0">
                <a:latin typeface="Algerian" panose="04020705040A02060702" pitchFamily="82" charset="0"/>
              </a:rPr>
              <a:t> </a:t>
            </a:r>
            <a:r>
              <a:rPr lang="pt-BR" sz="6600" u="sng" dirty="0">
                <a:latin typeface="Algerian" panose="04020705040A02060702" pitchFamily="82" charset="0"/>
              </a:rPr>
              <a:t>e</a:t>
            </a:r>
            <a:r>
              <a:rPr lang="pt-BR" sz="6600" dirty="0">
                <a:latin typeface="Algerian" panose="04020705040A02060702" pitchFamily="82" charset="0"/>
              </a:rPr>
              <a:t> </a:t>
            </a:r>
            <a:r>
              <a:rPr lang="pt-BR" sz="6600" u="sng" dirty="0">
                <a:latin typeface="Algerian" panose="04020705040A02060702" pitchFamily="82" charset="0"/>
              </a:rPr>
              <a:t>racismo</a:t>
            </a:r>
          </a:p>
        </p:txBody>
      </p:sp>
      <p:pic>
        <p:nvPicPr>
          <p:cNvPr id="1028" name="Picture 4" descr="Carolina de Jesus – Pensamento Social Brasileiro e ADM">
            <a:extLst>
              <a:ext uri="{FF2B5EF4-FFF2-40B4-BE49-F238E27FC236}">
                <a16:creationId xmlns:a16="http://schemas.microsoft.com/office/drawing/2014/main" id="{6B0F3001-DDA6-4D8D-B208-5DCA140A2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57425"/>
            <a:ext cx="2971800" cy="460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uxograma: Processo Alternativo 3">
            <a:extLst>
              <a:ext uri="{FF2B5EF4-FFF2-40B4-BE49-F238E27FC236}">
                <a16:creationId xmlns:a16="http://schemas.microsoft.com/office/drawing/2014/main" id="{BB6C16E3-4F85-4980-9A3E-4AE7983403A9}"/>
              </a:ext>
            </a:extLst>
          </p:cNvPr>
          <p:cNvSpPr/>
          <p:nvPr/>
        </p:nvSpPr>
        <p:spPr>
          <a:xfrm>
            <a:off x="2971799" y="2257425"/>
            <a:ext cx="3945835" cy="22594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0" i="0" dirty="0">
                <a:solidFill>
                  <a:srgbClr val="202124"/>
                </a:solidFill>
                <a:effectLst/>
                <a:latin typeface="Velino"/>
              </a:rPr>
              <a:t>“O preto é perseguido porque a sua pela </a:t>
            </a:r>
            <a:r>
              <a:rPr lang="pt-BR" b="0" i="0" dirty="0">
                <a:solidFill>
                  <a:srgbClr val="040C28"/>
                </a:solidFill>
                <a:effectLst/>
                <a:latin typeface="Velino"/>
              </a:rPr>
              <a:t>é da cor da noite” </a:t>
            </a:r>
            <a:r>
              <a:rPr lang="pt-BR" b="0" i="1" dirty="0">
                <a:solidFill>
                  <a:srgbClr val="040C28"/>
                </a:solidFill>
                <a:effectLst/>
                <a:latin typeface="Velino"/>
              </a:rPr>
              <a:t>(p.103)</a:t>
            </a:r>
            <a:endParaRPr lang="pt-BR" i="1" dirty="0">
              <a:latin typeface="Velino"/>
            </a:endParaRPr>
          </a:p>
        </p:txBody>
      </p:sp>
      <p:sp>
        <p:nvSpPr>
          <p:cNvPr id="7" name="Fluxograma: Processo Alternativo 6">
            <a:extLst>
              <a:ext uri="{FF2B5EF4-FFF2-40B4-BE49-F238E27FC236}">
                <a16:creationId xmlns:a16="http://schemas.microsoft.com/office/drawing/2014/main" id="{AA0FFC60-4AEE-48FD-91F2-CA720AE25EC2}"/>
              </a:ext>
            </a:extLst>
          </p:cNvPr>
          <p:cNvSpPr/>
          <p:nvPr/>
        </p:nvSpPr>
        <p:spPr>
          <a:xfrm>
            <a:off x="2971799" y="4598503"/>
            <a:ext cx="3945835" cy="225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0" i="0" dirty="0">
                <a:solidFill>
                  <a:srgbClr val="171717"/>
                </a:solidFill>
                <a:effectLst/>
                <a:latin typeface="Velino"/>
              </a:rPr>
              <a:t>“O branco é que diz que é superior. Mas que superioridade que apresenta o branco? Se o negro bebe pinga, o branco bebe. A enfermidade que atinge o preto, atinge o branco. Se o branco sente fome, o negro também. A natureza não seleciona ninguém” </a:t>
            </a:r>
            <a:r>
              <a:rPr lang="pt-BR" b="0" i="1" dirty="0">
                <a:solidFill>
                  <a:srgbClr val="171717"/>
                </a:solidFill>
                <a:effectLst/>
                <a:latin typeface="Velino"/>
              </a:rPr>
              <a:t>(p. 64-5)</a:t>
            </a:r>
            <a:endParaRPr lang="pt-BR" i="1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1AD8792-5039-4FC3-9C22-B45CF403EB87}"/>
              </a:ext>
            </a:extLst>
          </p:cNvPr>
          <p:cNvSpPr txBox="1"/>
          <p:nvPr/>
        </p:nvSpPr>
        <p:spPr>
          <a:xfrm>
            <a:off x="8943020" y="2385367"/>
            <a:ext cx="2440597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800" dirty="0" err="1">
                <a:solidFill>
                  <a:schemeClr val="tx1"/>
                </a:solidFill>
                <a:latin typeface="Algerian" panose="04020705040A02060702" pitchFamily="82" charset="0"/>
              </a:rPr>
              <a:t>Erving</a:t>
            </a:r>
            <a:r>
              <a:rPr lang="pt-BR" sz="1800" dirty="0">
                <a:solidFill>
                  <a:schemeClr val="tx1"/>
                </a:solidFill>
                <a:latin typeface="Algerian" panose="04020705040A02060702" pitchFamily="82" charset="0"/>
              </a:rPr>
              <a:t> Goffman</a:t>
            </a:r>
            <a:endParaRPr lang="pt-BR" dirty="0">
              <a:latin typeface="Algerian" panose="04020705040A02060702" pitchFamily="82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EFCA144-8FDE-4849-B8C1-904A58D3728F}"/>
              </a:ext>
            </a:extLst>
          </p:cNvPr>
          <p:cNvSpPr txBox="1"/>
          <p:nvPr/>
        </p:nvSpPr>
        <p:spPr>
          <a:xfrm>
            <a:off x="1" y="6525418"/>
            <a:ext cx="2971797" cy="338554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lgerian" panose="04020705040A02060702" pitchFamily="82" charset="0"/>
              </a:rPr>
              <a:t>Carolina maria de JESUS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7135A77-B52B-4769-8F3C-E31C55E56E52}"/>
              </a:ext>
            </a:extLst>
          </p:cNvPr>
          <p:cNvSpPr/>
          <p:nvPr/>
        </p:nvSpPr>
        <p:spPr>
          <a:xfrm>
            <a:off x="8656154" y="2971800"/>
            <a:ext cx="2971800" cy="177247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FFC000"/>
                </a:solidFill>
                <a:sym typeface="Wingdings" panose="05000000000000000000" pitchFamily="2" charset="2"/>
              </a:rPr>
              <a:t>Estigmatizado:</a:t>
            </a:r>
            <a:endParaRPr lang="pt-BR" dirty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sym typeface="Wingdings" panose="05000000000000000000" pitchFamily="2" charset="2"/>
              </a:rPr>
              <a:t> Rejeitados ou excluídos socialmente;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sym typeface="Wingdings" panose="05000000000000000000" pitchFamily="2" charset="2"/>
              </a:rPr>
              <a:t> Rotulado com atributos negativos;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>
                <a:sym typeface="Wingdings" panose="05000000000000000000" pitchFamily="2" charset="2"/>
              </a:rPr>
              <a:t> Fora do “normal”;</a:t>
            </a:r>
            <a:endParaRPr lang="pt-BR" sz="1400" dirty="0">
              <a:sym typeface="Wingdings" panose="05000000000000000000" pitchFamily="2" charset="2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43440CA-8BBD-4823-866F-E6E34E7EE29E}"/>
              </a:ext>
            </a:extLst>
          </p:cNvPr>
          <p:cNvSpPr/>
          <p:nvPr/>
        </p:nvSpPr>
        <p:spPr>
          <a:xfrm>
            <a:off x="8656154" y="4862581"/>
            <a:ext cx="2971800" cy="18963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FFC000"/>
                </a:solidFill>
              </a:rPr>
              <a:t>Preconceito: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/>
              <a:t>Julgamentos equivocados;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FFC000"/>
                </a:solidFill>
              </a:rPr>
              <a:t>Discriminação: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/>
              <a:t>Hostilidade, implicância ou rejeição;</a:t>
            </a:r>
          </a:p>
        </p:txBody>
      </p:sp>
    </p:spTree>
    <p:extLst>
      <p:ext uri="{BB962C8B-B14F-4D97-AF65-F5344CB8AC3E}">
        <p14:creationId xmlns:p14="http://schemas.microsoft.com/office/powerpoint/2010/main" val="126712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ean-Paul Sartre - 15 de abril - Instituto Humanitas Unisinos - IHU">
            <a:extLst>
              <a:ext uri="{FF2B5EF4-FFF2-40B4-BE49-F238E27FC236}">
                <a16:creationId xmlns:a16="http://schemas.microsoft.com/office/drawing/2014/main" id="{B5BC4FBD-769D-447F-8F78-D707C8928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154" y="80964"/>
            <a:ext cx="2971800" cy="255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02CBB12-D707-4FF9-BE2A-5438DB70B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290"/>
            <a:ext cx="6079434" cy="1325563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t-BR" sz="6000" u="sng" dirty="0">
                <a:latin typeface="Algerian" panose="04020705040A02060702" pitchFamily="82" charset="0"/>
              </a:rPr>
              <a:t>existencialismo</a:t>
            </a:r>
            <a:endParaRPr lang="pt-BR" sz="8800" u="sng" dirty="0">
              <a:latin typeface="Algerian" panose="04020705040A02060702" pitchFamily="82" charset="0"/>
            </a:endParaRPr>
          </a:p>
        </p:txBody>
      </p:sp>
      <p:pic>
        <p:nvPicPr>
          <p:cNvPr id="1028" name="Picture 4" descr="Carolina de Jesus – Pensamento Social Brasileiro e ADM">
            <a:extLst>
              <a:ext uri="{FF2B5EF4-FFF2-40B4-BE49-F238E27FC236}">
                <a16:creationId xmlns:a16="http://schemas.microsoft.com/office/drawing/2014/main" id="{6B0F3001-DDA6-4D8D-B208-5DCA140A2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57425"/>
            <a:ext cx="2971800" cy="460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uxograma: Processo Alternativo 3">
            <a:extLst>
              <a:ext uri="{FF2B5EF4-FFF2-40B4-BE49-F238E27FC236}">
                <a16:creationId xmlns:a16="http://schemas.microsoft.com/office/drawing/2014/main" id="{BB6C16E3-4F85-4980-9A3E-4AE7983403A9}"/>
              </a:ext>
            </a:extLst>
          </p:cNvPr>
          <p:cNvSpPr/>
          <p:nvPr/>
        </p:nvSpPr>
        <p:spPr>
          <a:xfrm>
            <a:off x="2971799" y="2257425"/>
            <a:ext cx="3945835" cy="22594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0" i="0" dirty="0">
                <a:solidFill>
                  <a:srgbClr val="171717"/>
                </a:solidFill>
                <a:effectLst/>
                <a:latin typeface="Velino"/>
              </a:rPr>
              <a:t>“Tenho apenas dois anos de grupo escolar, mas procurei formar o meu caráter” </a:t>
            </a:r>
            <a:r>
              <a:rPr lang="pt-BR" b="0" i="1" dirty="0">
                <a:solidFill>
                  <a:srgbClr val="171717"/>
                </a:solidFill>
                <a:effectLst/>
                <a:latin typeface="Velino"/>
              </a:rPr>
              <a:t>(p. 16)</a:t>
            </a:r>
            <a:endParaRPr lang="pt-BR" i="1" dirty="0"/>
          </a:p>
        </p:txBody>
      </p:sp>
      <p:sp>
        <p:nvSpPr>
          <p:cNvPr id="7" name="Fluxograma: Processo Alternativo 6">
            <a:extLst>
              <a:ext uri="{FF2B5EF4-FFF2-40B4-BE49-F238E27FC236}">
                <a16:creationId xmlns:a16="http://schemas.microsoft.com/office/drawing/2014/main" id="{AA0FFC60-4AEE-48FD-91F2-CA720AE25EC2}"/>
              </a:ext>
            </a:extLst>
          </p:cNvPr>
          <p:cNvSpPr/>
          <p:nvPr/>
        </p:nvSpPr>
        <p:spPr>
          <a:xfrm>
            <a:off x="2971799" y="4598503"/>
            <a:ext cx="3945835" cy="22594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0" i="0" dirty="0">
                <a:solidFill>
                  <a:schemeClr val="tx1"/>
                </a:solidFill>
                <a:effectLst/>
                <a:latin typeface="Velino"/>
              </a:rPr>
              <a:t>Eu ponho o saco na cabeça e levo-a nos braços. Suporto o </a:t>
            </a:r>
            <a:r>
              <a:rPr lang="pt-BR" b="0" i="0" dirty="0" err="1">
                <a:solidFill>
                  <a:schemeClr val="tx1"/>
                </a:solidFill>
                <a:effectLst/>
                <a:latin typeface="Velino"/>
              </a:rPr>
              <a:t>pêso</a:t>
            </a:r>
            <a:r>
              <a:rPr lang="pt-BR" b="0" i="0" dirty="0">
                <a:solidFill>
                  <a:schemeClr val="tx1"/>
                </a:solidFill>
                <a:effectLst/>
                <a:latin typeface="Velino"/>
              </a:rPr>
              <a:t> do saco na cabeça e suporto o </a:t>
            </a:r>
            <a:r>
              <a:rPr lang="pt-BR" b="0" i="0" dirty="0" err="1">
                <a:solidFill>
                  <a:schemeClr val="tx1"/>
                </a:solidFill>
                <a:effectLst/>
                <a:latin typeface="Velino"/>
              </a:rPr>
              <a:t>pêso</a:t>
            </a:r>
            <a:r>
              <a:rPr lang="pt-BR" b="0" i="0" dirty="0">
                <a:solidFill>
                  <a:schemeClr val="tx1"/>
                </a:solidFill>
                <a:effectLst/>
                <a:latin typeface="Velino"/>
              </a:rPr>
              <a:t> da Vera Eunice nos braços. Tem hora que revolto-me. Depois domino-me. Ela não tem culpa de estar no mundo.</a:t>
            </a:r>
          </a:p>
          <a:p>
            <a:pPr algn="ctr"/>
            <a:r>
              <a:rPr lang="pt-BR" i="1" dirty="0">
                <a:solidFill>
                  <a:schemeClr val="tx1"/>
                </a:solidFill>
                <a:latin typeface="Velino"/>
              </a:rPr>
              <a:t>(p.48)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1AD8792-5039-4FC3-9C22-B45CF403EB87}"/>
              </a:ext>
            </a:extLst>
          </p:cNvPr>
          <p:cNvSpPr txBox="1"/>
          <p:nvPr/>
        </p:nvSpPr>
        <p:spPr>
          <a:xfrm>
            <a:off x="10454390" y="1174015"/>
            <a:ext cx="1056700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pt-BR" dirty="0" err="1">
                <a:latin typeface="Algerian" panose="04020705040A02060702" pitchFamily="82" charset="0"/>
              </a:rPr>
              <a:t>sartre</a:t>
            </a:r>
            <a:endParaRPr lang="pt-BR" dirty="0">
              <a:latin typeface="Algerian" panose="04020705040A02060702" pitchFamily="82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1EFCA144-8FDE-4849-B8C1-904A58D3728F}"/>
              </a:ext>
            </a:extLst>
          </p:cNvPr>
          <p:cNvSpPr txBox="1"/>
          <p:nvPr/>
        </p:nvSpPr>
        <p:spPr>
          <a:xfrm>
            <a:off x="1" y="6525418"/>
            <a:ext cx="2971797" cy="338554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Algerian" panose="04020705040A02060702" pitchFamily="82" charset="0"/>
              </a:rPr>
              <a:t>Carolina maria de JESUS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7135A77-B52B-4769-8F3C-E31C55E56E52}"/>
              </a:ext>
            </a:extLst>
          </p:cNvPr>
          <p:cNvSpPr/>
          <p:nvPr/>
        </p:nvSpPr>
        <p:spPr>
          <a:xfrm>
            <a:off x="8656154" y="2756452"/>
            <a:ext cx="2971800" cy="198782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FFC000"/>
                </a:solidFill>
              </a:rPr>
              <a:t>Existência condenada: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/>
              <a:t>Condenados a sermos  livres;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/>
              <a:t>Livres para fazer escolhas;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t-BR" dirty="0"/>
              <a:t>Dar sentido a nossa existência;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D43440CA-8BBD-4823-866F-E6E34E7EE29E}"/>
              </a:ext>
            </a:extLst>
          </p:cNvPr>
          <p:cNvSpPr/>
          <p:nvPr/>
        </p:nvSpPr>
        <p:spPr>
          <a:xfrm>
            <a:off x="8656154" y="4862581"/>
            <a:ext cx="2971800" cy="154512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b="0" i="1" dirty="0">
                <a:solidFill>
                  <a:schemeClr val="bg1"/>
                </a:solidFill>
                <a:effectLst/>
                <a:latin typeface="Roboto"/>
              </a:rPr>
              <a:t>“Não importa o que fizeram com você. O que importa é o que você faz com aquilo que fizeram com você”.</a:t>
            </a:r>
            <a:endParaRPr lang="pt-BR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471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0189F-39E2-47C1-B6B5-25944F3ED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8804E7-4C1C-404B-B816-376975468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blz - Desenho de porfabia - Gartic">
            <a:extLst>
              <a:ext uri="{FF2B5EF4-FFF2-40B4-BE49-F238E27FC236}">
                <a16:creationId xmlns:a16="http://schemas.microsoft.com/office/drawing/2014/main" id="{1F01F8A0-0404-4E0A-B0BC-A254A8E2E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319" y="477018"/>
            <a:ext cx="6921362" cy="5699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0000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388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quicksand</vt:lpstr>
      <vt:lpstr>Roboto</vt:lpstr>
      <vt:lpstr>Velino</vt:lpstr>
      <vt:lpstr>Tema do Office</vt:lpstr>
      <vt:lpstr>Apresentação do PowerPoint</vt:lpstr>
      <vt:lpstr>Suicídio</vt:lpstr>
      <vt:lpstr>Estigma e racismo</vt:lpstr>
      <vt:lpstr>existencialismo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Zeni Zeni</dc:creator>
  <cp:lastModifiedBy>Zeni Zeni</cp:lastModifiedBy>
  <cp:revision>10</cp:revision>
  <dcterms:created xsi:type="dcterms:W3CDTF">2024-07-10T14:34:55Z</dcterms:created>
  <dcterms:modified xsi:type="dcterms:W3CDTF">2024-07-10T20:53:58Z</dcterms:modified>
</cp:coreProperties>
</file>